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0" r:id="rId2"/>
    <p:sldMasterId id="2147483672" r:id="rId3"/>
  </p:sldMasterIdLst>
  <p:notesMasterIdLst>
    <p:notesMasterId r:id="rId43"/>
  </p:notesMasterIdLst>
  <p:sldIdLst>
    <p:sldId id="363" r:id="rId4"/>
    <p:sldId id="296" r:id="rId5"/>
    <p:sldId id="609" r:id="rId6"/>
    <p:sldId id="289" r:id="rId7"/>
    <p:sldId id="297" r:id="rId8"/>
    <p:sldId id="636" r:id="rId9"/>
    <p:sldId id="659" r:id="rId10"/>
    <p:sldId id="660" r:id="rId11"/>
    <p:sldId id="340" r:id="rId12"/>
    <p:sldId id="349" r:id="rId13"/>
    <p:sldId id="646" r:id="rId14"/>
    <p:sldId id="351" r:id="rId15"/>
    <p:sldId id="350" r:id="rId16"/>
    <p:sldId id="355" r:id="rId17"/>
    <p:sldId id="344" r:id="rId18"/>
    <p:sldId id="647" r:id="rId19"/>
    <p:sldId id="611" r:id="rId20"/>
    <p:sldId id="564" r:id="rId21"/>
    <p:sldId id="554" r:id="rId22"/>
    <p:sldId id="591" r:id="rId23"/>
    <p:sldId id="553" r:id="rId24"/>
    <p:sldId id="310" r:id="rId25"/>
    <p:sldId id="661" r:id="rId26"/>
    <p:sldId id="610" r:id="rId27"/>
    <p:sldId id="662" r:id="rId28"/>
    <p:sldId id="612" r:id="rId29"/>
    <p:sldId id="613" r:id="rId30"/>
    <p:sldId id="614" r:id="rId31"/>
    <p:sldId id="615" r:id="rId32"/>
    <p:sldId id="618" r:id="rId33"/>
    <p:sldId id="619" r:id="rId34"/>
    <p:sldId id="617" r:id="rId35"/>
    <p:sldId id="616" r:id="rId36"/>
    <p:sldId id="620" r:id="rId37"/>
    <p:sldId id="621" r:id="rId38"/>
    <p:sldId id="555" r:id="rId39"/>
    <p:sldId id="658" r:id="rId40"/>
    <p:sldId id="627" r:id="rId41"/>
    <p:sldId id="292" r:id="rId42"/>
  </p:sldIdLst>
  <p:sldSz cx="12192000" cy="6858000"/>
  <p:notesSz cx="6858000" cy="9144000"/>
  <p:embeddedFontLst>
    <p:embeddedFont>
      <p:font typeface="Fira Sans" panose="020B0503050000020004" pitchFamily="34" charset="0"/>
      <p:regular r:id="rId44"/>
      <p:bold r:id="rId45"/>
      <p:italic r:id="rId46"/>
      <p:boldItalic r:id="rId47"/>
    </p:embeddedFont>
    <p:embeddedFont>
      <p:font typeface="plusjakartasans" pitchFamily="2" charset="77"/>
      <p:regular r:id="rId48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521"/>
  </p:normalViewPr>
  <p:slideViewPr>
    <p:cSldViewPr snapToGrid="0">
      <p:cViewPr varScale="1">
        <p:scale>
          <a:sx n="120" d="100"/>
          <a:sy n="120" d="100"/>
        </p:scale>
        <p:origin x="672" y="184"/>
      </p:cViewPr>
      <p:guideLst/>
    </p:cSldViewPr>
  </p:slideViewPr>
  <p:outlineViewPr>
    <p:cViewPr>
      <p:scale>
        <a:sx n="33" d="100"/>
        <a:sy n="33" d="100"/>
      </p:scale>
      <p:origin x="0" y="-16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915D26-3383-4FD6-8141-2A4B46C5173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996FB7-E35D-4D7A-ADB0-E054376231A3}">
      <dgm:prSet phldrT="[Text]"/>
      <dgm:spPr/>
      <dgm:t>
        <a:bodyPr/>
        <a:lstStyle/>
        <a:p>
          <a:r>
            <a:rPr lang="en-US" dirty="0"/>
            <a:t>Bag-of-Words</a:t>
          </a:r>
        </a:p>
      </dgm:t>
    </dgm:pt>
    <dgm:pt modelId="{708A8300-0D1C-4817-8CC1-708528441512}" type="parTrans" cxnId="{80C9DC7A-B541-425A-B170-FF60CB5E6827}">
      <dgm:prSet/>
      <dgm:spPr/>
      <dgm:t>
        <a:bodyPr/>
        <a:lstStyle/>
        <a:p>
          <a:endParaRPr lang="en-US"/>
        </a:p>
      </dgm:t>
    </dgm:pt>
    <dgm:pt modelId="{06427DA7-9284-4A61-A78D-2DC7BD12672C}" type="sibTrans" cxnId="{80C9DC7A-B541-425A-B170-FF60CB5E6827}">
      <dgm:prSet/>
      <dgm:spPr/>
      <dgm:t>
        <a:bodyPr/>
        <a:lstStyle/>
        <a:p>
          <a:endParaRPr lang="en-US"/>
        </a:p>
      </dgm:t>
    </dgm:pt>
    <dgm:pt modelId="{86FAFA22-DE1C-481F-A594-A1E2D69BF795}">
      <dgm:prSet phldrT="[Text]"/>
      <dgm:spPr/>
      <dgm:t>
        <a:bodyPr/>
        <a:lstStyle/>
        <a:p>
          <a:r>
            <a:rPr lang="en-US" dirty="0"/>
            <a:t>Recurrent Neural Network</a:t>
          </a:r>
        </a:p>
      </dgm:t>
    </dgm:pt>
    <dgm:pt modelId="{7F362ACA-1797-470D-8ABA-0FC69336E9FE}" type="parTrans" cxnId="{17E289A6-B361-4D2A-B62C-8AF97FFB3ADB}">
      <dgm:prSet/>
      <dgm:spPr/>
      <dgm:t>
        <a:bodyPr/>
        <a:lstStyle/>
        <a:p>
          <a:endParaRPr lang="en-US"/>
        </a:p>
      </dgm:t>
    </dgm:pt>
    <dgm:pt modelId="{F575C30F-5FA3-460D-BF7C-7BEB3A9973B8}" type="sibTrans" cxnId="{17E289A6-B361-4D2A-B62C-8AF97FFB3ADB}">
      <dgm:prSet/>
      <dgm:spPr/>
      <dgm:t>
        <a:bodyPr/>
        <a:lstStyle/>
        <a:p>
          <a:endParaRPr lang="en-US"/>
        </a:p>
      </dgm:t>
    </dgm:pt>
    <dgm:pt modelId="{C78DD41C-C49B-4922-98EE-D2D4C97BBE07}">
      <dgm:prSet phldrT="[Text]"/>
      <dgm:spPr/>
      <dgm:t>
        <a:bodyPr/>
        <a:lstStyle/>
        <a:p>
          <a:r>
            <a:rPr lang="en-US" dirty="0"/>
            <a:t>LSTM</a:t>
          </a:r>
        </a:p>
      </dgm:t>
    </dgm:pt>
    <dgm:pt modelId="{8CB126B1-289E-4D8A-B741-8B4F1C2C1693}" type="parTrans" cxnId="{71F0CFBF-9512-4C93-ADF1-ECC563E2362C}">
      <dgm:prSet/>
      <dgm:spPr/>
      <dgm:t>
        <a:bodyPr/>
        <a:lstStyle/>
        <a:p>
          <a:endParaRPr lang="en-US"/>
        </a:p>
      </dgm:t>
    </dgm:pt>
    <dgm:pt modelId="{69548166-82B3-4BA7-9834-9D302ADEB9D9}" type="sibTrans" cxnId="{71F0CFBF-9512-4C93-ADF1-ECC563E2362C}">
      <dgm:prSet/>
      <dgm:spPr/>
      <dgm:t>
        <a:bodyPr/>
        <a:lstStyle/>
        <a:p>
          <a:endParaRPr lang="en-US"/>
        </a:p>
      </dgm:t>
    </dgm:pt>
    <dgm:pt modelId="{290E8D17-021B-4658-9916-A6168871E016}">
      <dgm:prSet/>
      <dgm:spPr/>
      <dgm:t>
        <a:bodyPr/>
        <a:lstStyle/>
        <a:p>
          <a:r>
            <a:rPr lang="en-US" dirty="0"/>
            <a:t>Transformer</a:t>
          </a:r>
        </a:p>
        <a:p>
          <a:r>
            <a:rPr lang="en-US" dirty="0"/>
            <a:t>(LLM)</a:t>
          </a:r>
        </a:p>
      </dgm:t>
    </dgm:pt>
    <dgm:pt modelId="{D59BD65F-F47B-4034-A8C5-81DB970FF4ED}" type="parTrans" cxnId="{5E300292-5D6F-4CE7-85AB-4EE9CE48559F}">
      <dgm:prSet/>
      <dgm:spPr/>
      <dgm:t>
        <a:bodyPr/>
        <a:lstStyle/>
        <a:p>
          <a:endParaRPr lang="en-US"/>
        </a:p>
      </dgm:t>
    </dgm:pt>
    <dgm:pt modelId="{BBDA4DFB-F227-4C90-B24A-64CF095759FB}" type="sibTrans" cxnId="{5E300292-5D6F-4CE7-85AB-4EE9CE48559F}">
      <dgm:prSet/>
      <dgm:spPr/>
      <dgm:t>
        <a:bodyPr/>
        <a:lstStyle/>
        <a:p>
          <a:endParaRPr lang="en-US"/>
        </a:p>
      </dgm:t>
    </dgm:pt>
    <dgm:pt modelId="{DBEDCE55-74B1-41AE-9ACF-588155FFF496}" type="pres">
      <dgm:prSet presAssocID="{42915D26-3383-4FD6-8141-2A4B46C51736}" presName="Name0" presStyleCnt="0">
        <dgm:presLayoutVars>
          <dgm:dir/>
          <dgm:resizeHandles val="exact"/>
        </dgm:presLayoutVars>
      </dgm:prSet>
      <dgm:spPr/>
    </dgm:pt>
    <dgm:pt modelId="{2BFE2C76-7DD1-4734-AD4E-E85511CBA797}" type="pres">
      <dgm:prSet presAssocID="{1A996FB7-E35D-4D7A-ADB0-E054376231A3}" presName="node" presStyleLbl="node1" presStyleIdx="0" presStyleCnt="4">
        <dgm:presLayoutVars>
          <dgm:bulletEnabled val="1"/>
        </dgm:presLayoutVars>
      </dgm:prSet>
      <dgm:spPr/>
    </dgm:pt>
    <dgm:pt modelId="{EEA25436-A7C9-4D01-A963-B0364E9EC8A0}" type="pres">
      <dgm:prSet presAssocID="{06427DA7-9284-4A61-A78D-2DC7BD12672C}" presName="sibTrans" presStyleLbl="sibTrans2D1" presStyleIdx="0" presStyleCnt="3"/>
      <dgm:spPr/>
    </dgm:pt>
    <dgm:pt modelId="{2D62E56F-777C-4462-B2AB-41EF1E21E3A9}" type="pres">
      <dgm:prSet presAssocID="{06427DA7-9284-4A61-A78D-2DC7BD12672C}" presName="connectorText" presStyleLbl="sibTrans2D1" presStyleIdx="0" presStyleCnt="3"/>
      <dgm:spPr/>
    </dgm:pt>
    <dgm:pt modelId="{7AB80776-E920-4C11-BFB3-9468CB795E5E}" type="pres">
      <dgm:prSet presAssocID="{86FAFA22-DE1C-481F-A594-A1E2D69BF795}" presName="node" presStyleLbl="node1" presStyleIdx="1" presStyleCnt="4">
        <dgm:presLayoutVars>
          <dgm:bulletEnabled val="1"/>
        </dgm:presLayoutVars>
      </dgm:prSet>
      <dgm:spPr/>
    </dgm:pt>
    <dgm:pt modelId="{0FCDF844-F541-41B2-938D-05720D7FA6E8}" type="pres">
      <dgm:prSet presAssocID="{F575C30F-5FA3-460D-BF7C-7BEB3A9973B8}" presName="sibTrans" presStyleLbl="sibTrans2D1" presStyleIdx="1" presStyleCnt="3"/>
      <dgm:spPr/>
    </dgm:pt>
    <dgm:pt modelId="{B2E20AEC-8B41-4EB7-9146-49CF13697318}" type="pres">
      <dgm:prSet presAssocID="{F575C30F-5FA3-460D-BF7C-7BEB3A9973B8}" presName="connectorText" presStyleLbl="sibTrans2D1" presStyleIdx="1" presStyleCnt="3"/>
      <dgm:spPr/>
    </dgm:pt>
    <dgm:pt modelId="{6EAD9D36-FFF0-4330-9F93-F29CD3A43285}" type="pres">
      <dgm:prSet presAssocID="{C78DD41C-C49B-4922-98EE-D2D4C97BBE07}" presName="node" presStyleLbl="node1" presStyleIdx="2" presStyleCnt="4">
        <dgm:presLayoutVars>
          <dgm:bulletEnabled val="1"/>
        </dgm:presLayoutVars>
      </dgm:prSet>
      <dgm:spPr/>
    </dgm:pt>
    <dgm:pt modelId="{5EBCA1F8-CA50-4A61-92DC-85791053B875}" type="pres">
      <dgm:prSet presAssocID="{69548166-82B3-4BA7-9834-9D302ADEB9D9}" presName="sibTrans" presStyleLbl="sibTrans2D1" presStyleIdx="2" presStyleCnt="3"/>
      <dgm:spPr/>
    </dgm:pt>
    <dgm:pt modelId="{EE3DC8E8-E133-4F8B-8D82-5ED906A7B6E8}" type="pres">
      <dgm:prSet presAssocID="{69548166-82B3-4BA7-9834-9D302ADEB9D9}" presName="connectorText" presStyleLbl="sibTrans2D1" presStyleIdx="2" presStyleCnt="3"/>
      <dgm:spPr/>
    </dgm:pt>
    <dgm:pt modelId="{6C3517BE-7828-43BC-9A57-28B4872699A0}" type="pres">
      <dgm:prSet presAssocID="{290E8D17-021B-4658-9916-A6168871E016}" presName="node" presStyleLbl="node1" presStyleIdx="3" presStyleCnt="4">
        <dgm:presLayoutVars>
          <dgm:bulletEnabled val="1"/>
        </dgm:presLayoutVars>
      </dgm:prSet>
      <dgm:spPr/>
    </dgm:pt>
  </dgm:ptLst>
  <dgm:cxnLst>
    <dgm:cxn modelId="{C69C4408-3508-4673-99EF-761A7E992BC2}" type="presOf" srcId="{1A996FB7-E35D-4D7A-ADB0-E054376231A3}" destId="{2BFE2C76-7DD1-4734-AD4E-E85511CBA797}" srcOrd="0" destOrd="0" presId="urn:microsoft.com/office/officeart/2005/8/layout/process1"/>
    <dgm:cxn modelId="{829DFC09-566B-4C8A-9635-3D306C7CD576}" type="presOf" srcId="{06427DA7-9284-4A61-A78D-2DC7BD12672C}" destId="{EEA25436-A7C9-4D01-A963-B0364E9EC8A0}" srcOrd="0" destOrd="0" presId="urn:microsoft.com/office/officeart/2005/8/layout/process1"/>
    <dgm:cxn modelId="{3EB9830D-13CE-4497-9657-58521DBF151F}" type="presOf" srcId="{06427DA7-9284-4A61-A78D-2DC7BD12672C}" destId="{2D62E56F-777C-4462-B2AB-41EF1E21E3A9}" srcOrd="1" destOrd="0" presId="urn:microsoft.com/office/officeart/2005/8/layout/process1"/>
    <dgm:cxn modelId="{DC777732-6D02-45BE-9870-E43242B70468}" type="presOf" srcId="{F575C30F-5FA3-460D-BF7C-7BEB3A9973B8}" destId="{0FCDF844-F541-41B2-938D-05720D7FA6E8}" srcOrd="0" destOrd="0" presId="urn:microsoft.com/office/officeart/2005/8/layout/process1"/>
    <dgm:cxn modelId="{E31BF63F-99DC-451F-834F-6BEA5DC8AEF9}" type="presOf" srcId="{69548166-82B3-4BA7-9834-9D302ADEB9D9}" destId="{EE3DC8E8-E133-4F8B-8D82-5ED906A7B6E8}" srcOrd="1" destOrd="0" presId="urn:microsoft.com/office/officeart/2005/8/layout/process1"/>
    <dgm:cxn modelId="{00F49144-014D-4B7F-A1AD-008C05AA0B53}" type="presOf" srcId="{290E8D17-021B-4658-9916-A6168871E016}" destId="{6C3517BE-7828-43BC-9A57-28B4872699A0}" srcOrd="0" destOrd="0" presId="urn:microsoft.com/office/officeart/2005/8/layout/process1"/>
    <dgm:cxn modelId="{DB4EBD45-0F96-4C96-8DA8-89DCB844FFE3}" type="presOf" srcId="{69548166-82B3-4BA7-9834-9D302ADEB9D9}" destId="{5EBCA1F8-CA50-4A61-92DC-85791053B875}" srcOrd="0" destOrd="0" presId="urn:microsoft.com/office/officeart/2005/8/layout/process1"/>
    <dgm:cxn modelId="{96393268-381A-4E73-905D-7D4C2D1F3923}" type="presOf" srcId="{F575C30F-5FA3-460D-BF7C-7BEB3A9973B8}" destId="{B2E20AEC-8B41-4EB7-9146-49CF13697318}" srcOrd="1" destOrd="0" presId="urn:microsoft.com/office/officeart/2005/8/layout/process1"/>
    <dgm:cxn modelId="{80C9DC7A-B541-425A-B170-FF60CB5E6827}" srcId="{42915D26-3383-4FD6-8141-2A4B46C51736}" destId="{1A996FB7-E35D-4D7A-ADB0-E054376231A3}" srcOrd="0" destOrd="0" parTransId="{708A8300-0D1C-4817-8CC1-708528441512}" sibTransId="{06427DA7-9284-4A61-A78D-2DC7BD12672C}"/>
    <dgm:cxn modelId="{2FFBBB83-802A-4FE2-918D-007B97D6B6D2}" type="presOf" srcId="{42915D26-3383-4FD6-8141-2A4B46C51736}" destId="{DBEDCE55-74B1-41AE-9ACF-588155FFF496}" srcOrd="0" destOrd="0" presId="urn:microsoft.com/office/officeart/2005/8/layout/process1"/>
    <dgm:cxn modelId="{5E300292-5D6F-4CE7-85AB-4EE9CE48559F}" srcId="{42915D26-3383-4FD6-8141-2A4B46C51736}" destId="{290E8D17-021B-4658-9916-A6168871E016}" srcOrd="3" destOrd="0" parTransId="{D59BD65F-F47B-4034-A8C5-81DB970FF4ED}" sibTransId="{BBDA4DFB-F227-4C90-B24A-64CF095759FB}"/>
    <dgm:cxn modelId="{A27D9E94-56F4-4E09-9056-5B40C982A0E4}" type="presOf" srcId="{86FAFA22-DE1C-481F-A594-A1E2D69BF795}" destId="{7AB80776-E920-4C11-BFB3-9468CB795E5E}" srcOrd="0" destOrd="0" presId="urn:microsoft.com/office/officeart/2005/8/layout/process1"/>
    <dgm:cxn modelId="{17E289A6-B361-4D2A-B62C-8AF97FFB3ADB}" srcId="{42915D26-3383-4FD6-8141-2A4B46C51736}" destId="{86FAFA22-DE1C-481F-A594-A1E2D69BF795}" srcOrd="1" destOrd="0" parTransId="{7F362ACA-1797-470D-8ABA-0FC69336E9FE}" sibTransId="{F575C30F-5FA3-460D-BF7C-7BEB3A9973B8}"/>
    <dgm:cxn modelId="{8809EEB5-AA9B-4136-8C0D-918DC149DCD7}" type="presOf" srcId="{C78DD41C-C49B-4922-98EE-D2D4C97BBE07}" destId="{6EAD9D36-FFF0-4330-9F93-F29CD3A43285}" srcOrd="0" destOrd="0" presId="urn:microsoft.com/office/officeart/2005/8/layout/process1"/>
    <dgm:cxn modelId="{71F0CFBF-9512-4C93-ADF1-ECC563E2362C}" srcId="{42915D26-3383-4FD6-8141-2A4B46C51736}" destId="{C78DD41C-C49B-4922-98EE-D2D4C97BBE07}" srcOrd="2" destOrd="0" parTransId="{8CB126B1-289E-4D8A-B741-8B4F1C2C1693}" sibTransId="{69548166-82B3-4BA7-9834-9D302ADEB9D9}"/>
    <dgm:cxn modelId="{84F6DDEF-964A-42DD-B5DC-144B8349F1D3}" type="presParOf" srcId="{DBEDCE55-74B1-41AE-9ACF-588155FFF496}" destId="{2BFE2C76-7DD1-4734-AD4E-E85511CBA797}" srcOrd="0" destOrd="0" presId="urn:microsoft.com/office/officeart/2005/8/layout/process1"/>
    <dgm:cxn modelId="{49D56596-2424-4F8F-BF11-4F877DE8A654}" type="presParOf" srcId="{DBEDCE55-74B1-41AE-9ACF-588155FFF496}" destId="{EEA25436-A7C9-4D01-A963-B0364E9EC8A0}" srcOrd="1" destOrd="0" presId="urn:microsoft.com/office/officeart/2005/8/layout/process1"/>
    <dgm:cxn modelId="{BFF78140-7959-4992-BAE3-EBD36E8BB42A}" type="presParOf" srcId="{EEA25436-A7C9-4D01-A963-B0364E9EC8A0}" destId="{2D62E56F-777C-4462-B2AB-41EF1E21E3A9}" srcOrd="0" destOrd="0" presId="urn:microsoft.com/office/officeart/2005/8/layout/process1"/>
    <dgm:cxn modelId="{647967DE-08D2-4EAD-8FD6-C3D08E12D6F1}" type="presParOf" srcId="{DBEDCE55-74B1-41AE-9ACF-588155FFF496}" destId="{7AB80776-E920-4C11-BFB3-9468CB795E5E}" srcOrd="2" destOrd="0" presId="urn:microsoft.com/office/officeart/2005/8/layout/process1"/>
    <dgm:cxn modelId="{337F7F55-9BE8-47CD-BB86-2E0FD61168D7}" type="presParOf" srcId="{DBEDCE55-74B1-41AE-9ACF-588155FFF496}" destId="{0FCDF844-F541-41B2-938D-05720D7FA6E8}" srcOrd="3" destOrd="0" presId="urn:microsoft.com/office/officeart/2005/8/layout/process1"/>
    <dgm:cxn modelId="{83950865-6DF2-4DEF-B93D-E83744A698DA}" type="presParOf" srcId="{0FCDF844-F541-41B2-938D-05720D7FA6E8}" destId="{B2E20AEC-8B41-4EB7-9146-49CF13697318}" srcOrd="0" destOrd="0" presId="urn:microsoft.com/office/officeart/2005/8/layout/process1"/>
    <dgm:cxn modelId="{E3BF2D58-64D3-4D85-AC3F-6C4B408C57B0}" type="presParOf" srcId="{DBEDCE55-74B1-41AE-9ACF-588155FFF496}" destId="{6EAD9D36-FFF0-4330-9F93-F29CD3A43285}" srcOrd="4" destOrd="0" presId="urn:microsoft.com/office/officeart/2005/8/layout/process1"/>
    <dgm:cxn modelId="{78609A03-1A33-4DF9-9954-8B1E0FB3B46B}" type="presParOf" srcId="{DBEDCE55-74B1-41AE-9ACF-588155FFF496}" destId="{5EBCA1F8-CA50-4A61-92DC-85791053B875}" srcOrd="5" destOrd="0" presId="urn:microsoft.com/office/officeart/2005/8/layout/process1"/>
    <dgm:cxn modelId="{300A7E47-C6C1-4593-BBBE-5F9B71301F98}" type="presParOf" srcId="{5EBCA1F8-CA50-4A61-92DC-85791053B875}" destId="{EE3DC8E8-E133-4F8B-8D82-5ED906A7B6E8}" srcOrd="0" destOrd="0" presId="urn:microsoft.com/office/officeart/2005/8/layout/process1"/>
    <dgm:cxn modelId="{AF91177D-E94B-4EF7-9852-7B8AB4C14B80}" type="presParOf" srcId="{DBEDCE55-74B1-41AE-9ACF-588155FFF496}" destId="{6C3517BE-7828-43BC-9A57-28B4872699A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E2C76-7DD1-4734-AD4E-E85511CBA797}">
      <dsp:nvSpPr>
        <dsp:cNvPr id="0" name=""/>
        <dsp:cNvSpPr/>
      </dsp:nvSpPr>
      <dsp:spPr>
        <a:xfrm>
          <a:off x="2707" y="597267"/>
          <a:ext cx="1183725" cy="810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Bag-of-Words</a:t>
          </a:r>
        </a:p>
      </dsp:txBody>
      <dsp:txXfrm>
        <a:off x="26434" y="620994"/>
        <a:ext cx="1136271" cy="762658"/>
      </dsp:txXfrm>
    </dsp:sp>
    <dsp:sp modelId="{EEA25436-A7C9-4D01-A963-B0364E9EC8A0}">
      <dsp:nvSpPr>
        <dsp:cNvPr id="0" name=""/>
        <dsp:cNvSpPr/>
      </dsp:nvSpPr>
      <dsp:spPr>
        <a:xfrm>
          <a:off x="1304805" y="855541"/>
          <a:ext cx="250949" cy="29356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04805" y="914254"/>
        <a:ext cx="175664" cy="176138"/>
      </dsp:txXfrm>
    </dsp:sp>
    <dsp:sp modelId="{7AB80776-E920-4C11-BFB3-9468CB795E5E}">
      <dsp:nvSpPr>
        <dsp:cNvPr id="0" name=""/>
        <dsp:cNvSpPr/>
      </dsp:nvSpPr>
      <dsp:spPr>
        <a:xfrm>
          <a:off x="1659923" y="597267"/>
          <a:ext cx="1183725" cy="810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Recurrent Neural Network</a:t>
          </a:r>
        </a:p>
      </dsp:txBody>
      <dsp:txXfrm>
        <a:off x="1683650" y="620994"/>
        <a:ext cx="1136271" cy="762658"/>
      </dsp:txXfrm>
    </dsp:sp>
    <dsp:sp modelId="{0FCDF844-F541-41B2-938D-05720D7FA6E8}">
      <dsp:nvSpPr>
        <dsp:cNvPr id="0" name=""/>
        <dsp:cNvSpPr/>
      </dsp:nvSpPr>
      <dsp:spPr>
        <a:xfrm>
          <a:off x="2962021" y="855541"/>
          <a:ext cx="250949" cy="29356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62021" y="914254"/>
        <a:ext cx="175664" cy="176138"/>
      </dsp:txXfrm>
    </dsp:sp>
    <dsp:sp modelId="{6EAD9D36-FFF0-4330-9F93-F29CD3A43285}">
      <dsp:nvSpPr>
        <dsp:cNvPr id="0" name=""/>
        <dsp:cNvSpPr/>
      </dsp:nvSpPr>
      <dsp:spPr>
        <a:xfrm>
          <a:off x="3317139" y="597267"/>
          <a:ext cx="1183725" cy="810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LSTM</a:t>
          </a:r>
        </a:p>
      </dsp:txBody>
      <dsp:txXfrm>
        <a:off x="3340866" y="620994"/>
        <a:ext cx="1136271" cy="762658"/>
      </dsp:txXfrm>
    </dsp:sp>
    <dsp:sp modelId="{5EBCA1F8-CA50-4A61-92DC-85791053B875}">
      <dsp:nvSpPr>
        <dsp:cNvPr id="0" name=""/>
        <dsp:cNvSpPr/>
      </dsp:nvSpPr>
      <dsp:spPr>
        <a:xfrm>
          <a:off x="4619238" y="855541"/>
          <a:ext cx="250949" cy="29356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619238" y="914254"/>
        <a:ext cx="175664" cy="176138"/>
      </dsp:txXfrm>
    </dsp:sp>
    <dsp:sp modelId="{6C3517BE-7828-43BC-9A57-28B4872699A0}">
      <dsp:nvSpPr>
        <dsp:cNvPr id="0" name=""/>
        <dsp:cNvSpPr/>
      </dsp:nvSpPr>
      <dsp:spPr>
        <a:xfrm>
          <a:off x="4974355" y="597267"/>
          <a:ext cx="1183725" cy="810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Transformer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(LLM)</a:t>
          </a:r>
        </a:p>
      </dsp:txBody>
      <dsp:txXfrm>
        <a:off x="4998082" y="620994"/>
        <a:ext cx="1136271" cy="762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9B76C6-9391-47F5-B15C-88D495FB9A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78B59-03DE-431C-A8FF-DF85B57B7C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63329C-2BA7-49E5-9182-310C7B3CFD20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C8C93B-B35A-4A69-A8D0-6FC49D836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BC9F58-08E9-4159-929F-93022D6CD8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E029D-3528-48C5-B0FC-1AAD9EA7F5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2000-2FE7-4DDD-8A7A-558DD2A3B8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05D295E-7C44-4068-8D9B-DF3E542C29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BD12-60E1-82F1-C95F-C5EBD4BB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957E-A740-E27F-96B6-87A8816B0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A42F1-32A7-1A7A-8229-1CAF0BAA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Video by Google DeepMind from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Pexels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: https://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/video/an-artist-s-animation-of-artificial-intelligence-ai-this-video-depicts-language-models-which-generate-text-it-was-created-by-wes-cockx-as-part-of-the-visualising-ai-project-launched-by-18069700/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F6B9-BF93-77AB-1311-A4DB86A2B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652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3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072C2-61A7-4011-81A8-90D25028E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13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61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645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758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65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D80A-44A1-4C0F-BB66-A39C94ED33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C879D-7728-462B-95B1-EFE1CE5AE1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79C82-C664-41A3-9A03-F8AEEFF708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5CF59-7AF3-7943-90C0-B191EB35C4C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75F2-0696-450E-B2B4-85CD381B30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0038-A6EE-483C-92EA-79532855C5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C828A0-0C03-4B9F-B3A9-BCC2B3ABF0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3828-06E4-43B4-8A52-FE51E602BB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028F0-2909-4A7C-BEE9-81BACFEF38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94EB9-68A9-4F3A-8BE4-ACF30555BA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C277A3-4E62-724D-9B87-00AEE23AD320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A862-92FC-4FE3-81BF-70AD991377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E3B-6E3E-4955-A430-7ABF182E01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C2B209-914C-44E0-A84A-A3B9B797267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ACFC1-33AA-4003-9248-5DCEC20DA44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B8264-701F-48AA-9BBE-84C82F575B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4980-ACEE-41FF-8426-01F4429BDE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7E4FA7-0ED4-B942-A31A-92981F529461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2712A-B571-4B4B-9D68-AF1BC94AB5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864C-EBA4-476B-BDB3-764BF3EE60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A469CE-38CA-4F3C-8432-6C4CA131A8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81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540-B32D-46D3-8A00-AC8948711C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69567-F111-47AE-872D-2CFF051B60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C000-A2E4-4F21-BFDA-30B3CB211E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3DDB2-489C-4BD1-B83F-A0852E3E0A02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3F97F-4B2A-4920-A849-387B61F5B9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C54A-FB31-44A8-8692-2F0A10704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B9929F-084D-4E07-ACED-BED149780F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745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80C4-B5E2-46DC-ADC0-D6C557EC95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E1A-522F-4D6F-860D-C8047D74E3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576-2994-42F5-AA45-C0D455651C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283809-6AD2-4C5E-BF6F-CFC16DE21BB3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E8E3-CAFB-4C04-9B1A-AA7F6E36BB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07C4-0230-4131-AC81-D9A066687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C6A3C-F0DE-4587-B6A6-8E7EE78CBA8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555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824A-05C5-4F78-BD21-1605B7FD7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134A-D0E5-4A39-92B5-7734670FB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CF32-2B36-4AA2-8E0D-4B25DE0DFE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D00E9F-93C8-4C72-BED4-5722B0DB4595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9D001-46B6-498C-A127-096E8E36EE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A5A3-958C-4DF8-BB35-1FE5BCC53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B6D386-3FA7-4CC8-B32B-C4D73DDCC5D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1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2DE1-CAB8-4ABA-8F3B-B0471A4962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EBA-FABD-4A22-99B7-F6732EBE2E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6175-3FE7-49EF-A0DA-CDD1501475E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76EE0-CF86-4E3E-B1AB-D880EE061B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4BA527-6D3E-4B85-BF3B-D0C19630C618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7BDC1-4FF2-42AC-8F6D-DFD9310B3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64C9A-8708-4E6F-9E45-820BC2E98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F393FD-3DF8-42A5-A8FA-A2BF771A37E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64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D1E-CDD8-40B0-8055-433F1CDFE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DB5-474F-4F7F-86B8-462E7571A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7EADC-8ACC-47D1-A0CC-53E314C5013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531E8-EB75-428F-ACAF-D019895796E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596C-DE5E-4BA0-8BD9-E0555E4DB5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B078-B553-4CC2-9691-9CA862EF47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A9EB70-316F-4ED1-A550-B56831254673}" type="datetime1">
              <a:rPr lang="en-GB" smtClean="0"/>
              <a:t>09/07/2025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111F6-7239-4273-A090-67FDD2D97E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007E5-88A4-4C84-9A6B-BA27790EC0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BEE48-1C25-40B6-AE13-9BE115420C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974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75EA-C5BB-49E3-A7CB-3CDF5692E4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EA4-C3DB-4EBB-9B75-37F28C227B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A3858-3D31-477F-AF1D-891678E2DA90}" type="datetime1">
              <a:rPr lang="en-GB" smtClean="0"/>
              <a:t>09/07/2025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739B-620B-4FC7-8C7C-436452377E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C5685-31DB-4D15-A371-92CB77CB97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D5E88-FC20-4906-A394-9A34973A14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733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E9D22-4F00-4EE0-B7B0-422A8BD80F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82CC21-44EB-477F-85CB-F868CD91A10B}" type="datetime1">
              <a:rPr lang="en-GB" smtClean="0"/>
              <a:t>09/07/2025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52F5F-3A4D-49DA-9207-47165B44C0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782FC-5AF5-4376-A793-DFD8C88F0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4ACD8D-4760-40C1-A03F-2AB959AC94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778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5227-3650-4BE5-928E-B8F065EE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82FD-96C7-458F-B658-355287FE7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9504B-4CF0-4F23-9961-1B6EA9DA90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F869E-68A4-4740-869B-FF45DFCCB3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A7AC2E-8C15-4223-89AD-F6D8608250DF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A7771-215E-4C76-A2A8-2ED7AD2682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1387-4226-4FDF-91FF-F320AC9B9A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65267D-83F7-4B9F-BBD4-9A4596A6A6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8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BD88-B94A-4541-8C5C-A8AF4B3760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822B-0950-412C-BBD5-CDB2FBD7E3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B70E-267B-481B-B44A-A25020266D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60CF0E-A82D-294E-8D04-D93E532563E3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3C20-E42A-46CD-B104-2E621447EB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F5674-9BCD-4C45-AD65-085697B63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52093B-0720-486A-B874-975A27BF69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727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ACC-BF7D-4F50-9C92-D7737697E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85E16-9FCC-4D42-89FD-B4B663DBF2A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52121-155B-4DAF-BBBD-B10A86F3DB4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2D9F2-865D-41A7-A136-E02DD60A9F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773FD3-41FC-4DF8-87F2-43FD96DC51F8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EED4B-F2B8-44D8-A31B-C48F01E4F4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D40-9E49-44F7-8F5D-59740800C3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48D8A2-74D8-442D-94C6-6912883BE7D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793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6F42-F256-4D34-85D3-0E65D07A19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C3520-607E-4D7D-8917-F602459E29D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9E15-154B-4753-AD3D-2453AD9B1C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B7A7D5-9265-4611-80D0-13F5DF559424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E49F-2407-4872-BBE9-9F94721E39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9EE0-5C82-4BC2-B69D-DEED5FE44C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8320DF-69DC-4D5D-BA7C-727CD9A1572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459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294B2-FD52-4021-968C-126C9430674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47CAD-1132-4AEF-A919-14BEF0CD207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049A-0302-482F-91D1-C051B82991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C6BE3E-9BF9-4157-AF0F-5884EB656AEE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094E-A02F-4B22-AB90-9AB6592C0E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FEBE-D085-4598-AE2B-AA774741BA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F4BC80-48B4-4EAB-AAEB-9F4F8AD073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259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540-B32D-46D3-8A00-AC8948711C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69567-F111-47AE-872D-2CFF051B60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C000-A2E4-4F21-BFDA-30B3CB211E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52EB6F-F01A-4C7F-8837-494AA6F5600D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3F97F-4B2A-4920-A849-387B61F5B9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C54A-FB31-44A8-8692-2F0A10704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B9929F-084D-4E07-ACED-BED149780F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0996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80C4-B5E2-46DC-ADC0-D6C557EC95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E1A-522F-4D6F-860D-C8047D74E3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576-2994-42F5-AA45-C0D455651C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41FCA5-6C9D-48F9-858C-EAF4952FFB00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E8E3-CAFB-4C04-9B1A-AA7F6E36BB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07C4-0230-4131-AC81-D9A066687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C6A3C-F0DE-4587-B6A6-8E7EE78CBA8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1407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824A-05C5-4F78-BD21-1605B7FD7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134A-D0E5-4A39-92B5-7734670FB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CF32-2B36-4AA2-8E0D-4B25DE0DFE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9E7514-152E-4C65-9651-D19642D7E55C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9D001-46B6-498C-A127-096E8E36EE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A5A3-958C-4DF8-BB35-1FE5BCC53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B6D386-3FA7-4CC8-B32B-C4D73DDCC5D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04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2DE1-CAB8-4ABA-8F3B-B0471A4962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EBA-FABD-4A22-99B7-F6732EBE2E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6175-3FE7-49EF-A0DA-CDD1501475E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76EE0-CF86-4E3E-B1AB-D880EE061B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2B03DF-B078-440C-ABC1-115D1F362B78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7BDC1-4FF2-42AC-8F6D-DFD9310B3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64C9A-8708-4E6F-9E45-820BC2E98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F393FD-3DF8-42A5-A8FA-A2BF771A37E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449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D1E-CDD8-40B0-8055-433F1CDFE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DB5-474F-4F7F-86B8-462E7571A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7EADC-8ACC-47D1-A0CC-53E314C5013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531E8-EB75-428F-ACAF-D019895796E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596C-DE5E-4BA0-8BD9-E0555E4DB5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B078-B553-4CC2-9691-9CA862EF47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948724-37EA-469B-8ACD-BD155539800E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111F6-7239-4273-A090-67FDD2D97E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007E5-88A4-4C84-9A6B-BA27790EC0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BEE48-1C25-40B6-AE13-9BE115420C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10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75EA-C5BB-49E3-A7CB-3CDF5692E4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EA4-C3DB-4EBB-9B75-37F28C227B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A18A16-F1AD-4500-8ABF-A49673BC476C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739B-620B-4FC7-8C7C-436452377E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C5685-31DB-4D15-A371-92CB77CB97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D5E88-FC20-4906-A394-9A34973A14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4854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E9D22-4F00-4EE0-B7B0-422A8BD80F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B92B84-8FAE-43D9-8D8A-6E4BE2F733B6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52F5F-3A4D-49DA-9207-47165B44C0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782FC-5AF5-4376-A793-DFD8C88F0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4ACD8D-4760-40C1-A03F-2AB959AC94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63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2721-4181-44B2-8539-FA620D5F1E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4B4EE-0F25-4BCD-88B5-0B333601C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D61B-680A-41D5-A857-C4E17D18E0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3B53CE-5A2A-F844-9981-C79E76FF4D2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3BB2C-2CCD-4FAD-A27E-43E943DAE1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CB00-6285-4FE4-AD52-EF7DB90C87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10F211-B40B-498F-9139-10E73BCB83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563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5227-3650-4BE5-928E-B8F065EE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82FD-96C7-458F-B658-355287FE7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9504B-4CF0-4F23-9961-1B6EA9DA90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F869E-68A4-4740-869B-FF45DFCCB3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27A4E3-BE7C-4F18-BDF9-48672C247F0A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A7771-215E-4C76-A2A8-2ED7AD2682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1387-4226-4FDF-91FF-F320AC9B9A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65267D-83F7-4B9F-BBD4-9A4596A6A6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7124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ACC-BF7D-4F50-9C92-D7737697E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85E16-9FCC-4D42-89FD-B4B663DBF2A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52121-155B-4DAF-BBBD-B10A86F3DB4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2D9F2-865D-41A7-A136-E02DD60A9F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E98F98-FAC1-4257-AE64-62F41D2CE614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EED4B-F2B8-44D8-A31B-C48F01E4F4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D40-9E49-44F7-8F5D-59740800C3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48D8A2-74D8-442D-94C6-6912883BE7D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12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6F42-F256-4D34-85D3-0E65D07A19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C3520-607E-4D7D-8917-F602459E29D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9E15-154B-4753-AD3D-2453AD9B1C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92B8EF-51BF-451E-8853-3192661CB532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E49F-2407-4872-BBE9-9F94721E39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9EE0-5C82-4BC2-B69D-DEED5FE44C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8320DF-69DC-4D5D-BA7C-727CD9A1572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9358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294B2-FD52-4021-968C-126C9430674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47CAD-1132-4AEF-A919-14BEF0CD207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049A-0302-482F-91D1-C051B82991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4687C2-DC16-4038-9B1F-C825568F6269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094E-A02F-4B22-AB90-9AB6592C0E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FEBE-D085-4598-AE2B-AA774741BA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F4BC80-48B4-4EAB-AAEB-9F4F8AD073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16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5AEE-3893-47F5-A340-63BC8BBC1B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F9721-EB2F-4AAC-B701-6C8033E8C0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27996-368A-470E-8F81-D3FFD8388B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93693-3873-4A65-BEF0-9D7898BC1C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E1885D-B45B-B943-8CF2-E7FEA29D956A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55E4-8198-4281-B5C5-1C7EBA90EB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A2613-DF15-4441-87A3-7C1B1F6E2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694869-6021-48AD-806B-CBDCFDD0376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6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48B8-03F2-4015-B31D-6DB809FB4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4A66-0F1B-4B26-A4A7-87D6B7792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F8E92-36F7-47F2-83E8-564F50FCEB2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A68EF-7BCF-4206-8256-282210FDB3C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5DD01-8429-41E6-B389-84E967C7833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ADD44-DF59-418D-A10C-00A423E78B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E7CF9F-56F6-0B46-84D4-2C06798C92FC}" type="datetime1">
              <a:rPr lang="en-US" smtClean="0"/>
              <a:t>7/9/25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70903-5D2F-4ACF-AB5B-CC781AF6C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CCF1F-A0CC-4DB9-A532-46BA9E40F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3E364D-F3BC-4851-8059-F4473CA00C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84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3460-F399-4A6D-A8EE-84FA401BC0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79D9F-EC74-4E40-A4C5-BE1FA82AF1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A7CE4B-6FBE-E443-94EE-4C0B29407480}" type="datetime1">
              <a:rPr lang="en-US" smtClean="0"/>
              <a:t>7/9/25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FCA65-2E43-4EB6-AF4D-2A81755E40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6000F-FD03-41DF-92C2-F14D55AD56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119AC-B999-4A1C-8949-5098AD927F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77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97CBB-778D-4A80-AB15-C22A9BC70B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9B14E5-2DB8-7745-9D68-620813C87DF8}" type="datetime1">
              <a:rPr lang="en-US" smtClean="0"/>
              <a:t>7/9/25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21211-F070-47BA-AB69-B3E3F1CBBE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92FE-9FE1-45BF-B049-A55EF97A5A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91B0E5-DCF5-4DA9-8255-5A0817CC547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8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1371-24E6-4AC7-8E65-E21DA1260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EF76-A80E-4B3C-8914-A07036D0E5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E51DB-98B7-4C45-A3D2-65F37EC32EB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B0D35-F423-4444-87A4-0D3D64587B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BE8273-5E7A-4540-A0E2-D1C5C6C12AC1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56B62-D953-4965-BCEE-687DBBF22E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8670-6116-409B-BC26-B31CB68564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7CD89E-0E57-471A-8BDA-A9FF1DEF61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0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C584-A1B9-4714-B823-7285064F0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90423-2C65-4625-9884-89695D6E90B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F55-7EC4-40BB-A227-CC2BEA219B1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1E441-D2BD-43FB-BCB5-D3083DA78F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357B6F-212A-A54E-945B-379DEA9E7973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2B29-718C-4B1B-9446-D423E4453D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B1E85-EFE2-486F-AF8A-D7548780B8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687116-E12F-41F9-B947-2FC22B11FAB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88BE-9522-44C2-9AAE-4954F8157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1792-B1BB-4C3F-A720-955EB7695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45E8-E5CD-4042-8712-F84CFC563C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78143E-4D2A-1440-AAE2-B3E9E15A8A55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A0F90-6A06-4C9D-8D79-77D2D24E264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6A3E-9AE2-440F-8B9B-1D45290E06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06D67F-9490-484A-ACE9-09B0CE18427A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10BCE-8C57-47C5-93D2-77A66D0D1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3111-9254-45A2-85C8-1D148F665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23FE-8F58-4E7C-8ABA-EAFB89703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BD6252-48BC-47C0-8C75-64B0DB852D04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D92E-EB7F-4EDD-A8BA-6E41F7FA7E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7734-5447-4810-ABF9-4AD0CF8E5A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3C4C76D-D1C5-4B7E-B9C9-BC66F5CDE92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49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10BCE-8C57-47C5-93D2-77A66D0D1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3111-9254-45A2-85C8-1D148F665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23FE-8F58-4E7C-8ABA-EAFB89703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BB18FF1D-8D7C-4B61-8FC7-67D805AFEAF6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D92E-EB7F-4EDD-A8BA-6E41F7FA7E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7734-5447-4810-ABF9-4AD0CF8E5A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3C4C76D-D1C5-4B7E-B9C9-BC66F5CDE92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82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png"/><Relationship Id="rId9" Type="http://schemas.microsoft.com/office/2007/relationships/diagramDrawing" Target="../diagrams/drawin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pdf/2108.07258" TargetMode="Externa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8B2F-9A30-5C41-EF3A-22B103FF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B378940E-4BC0-406C-23CC-826FC7047343}"/>
              </a:ext>
            </a:extLst>
          </p:cNvPr>
          <p:cNvSpPr txBox="1"/>
          <p:nvPr/>
        </p:nvSpPr>
        <p:spPr>
          <a:xfrm>
            <a:off x="1258433" y="1680100"/>
            <a:ext cx="6365475" cy="24929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Deep Learning &amp; LLMs 2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/>
                <a:ea typeface="Fira Code" pitchFamily="49"/>
              </a:rPr>
              <a:t>Applied Text Mining, from Foundations to Advanced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A001E08-D51C-96FC-E1D8-D2FF6A763282}"/>
              </a:ext>
            </a:extLst>
          </p:cNvPr>
          <p:cNvSpPr txBox="1"/>
          <p:nvPr/>
        </p:nvSpPr>
        <p:spPr>
          <a:xfrm>
            <a:off x="1258433" y="5507239"/>
            <a:ext cx="7361779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Ayoub Bagheri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i="1" dirty="0">
                <a:solidFill>
                  <a:srgbClr val="7F7F7F"/>
                </a:solidFill>
                <a:latin typeface="Fira Sans" pitchFamily="34"/>
              </a:rPr>
              <a:t>2025</a:t>
            </a:r>
            <a:endParaRPr lang="en-GB" sz="2800" b="0" i="1" u="none" strike="noStrike" kern="1200" cap="none" spc="0" baseline="0" dirty="0">
              <a:solidFill>
                <a:srgbClr val="7F7F7F"/>
              </a:solidFill>
              <a:uFillTx/>
              <a:latin typeface="Fira Sans" pitchFamily="34"/>
            </a:endParaRPr>
          </a:p>
        </p:txBody>
      </p:sp>
      <p:pic>
        <p:nvPicPr>
          <p:cNvPr id="6" name="18069700-hd_1080_1920_24fps.mp4">
            <a:hlinkClick r:id="" action="ppaction://media"/>
            <a:extLst>
              <a:ext uri="{FF2B5EF4-FFF2-40B4-BE49-F238E27FC236}">
                <a16:creationId xmlns:a16="http://schemas.microsoft.com/office/drawing/2014/main" id="{607FDD3C-4C4F-6232-2E55-939240E6E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is a convolution</a:t>
            </a:r>
            <a:endParaRPr lang="en-GB" sz="1800" kern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4DFCD-58F4-4B07-B0A6-C8EDB8DC2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Convolution is applying a </a:t>
            </a:r>
            <a:r>
              <a:rPr lang="en-GB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kernel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(</a:t>
            </a:r>
            <a:r>
              <a:rPr lang="en-GB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filter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 over data (text, image, etc.)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 kernel (filter) defines which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feature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is important in the data</a:t>
            </a:r>
          </a:p>
          <a:p>
            <a:endParaRPr lang="en-NL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65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is a convolution</a:t>
            </a:r>
            <a:endParaRPr lang="en-GB" sz="1800" kern="0" dirty="0"/>
          </a:p>
        </p:txBody>
      </p:sp>
      <p:pic>
        <p:nvPicPr>
          <p:cNvPr id="9" name="Content Placeholder 8" descr="Shape&#10;&#10;Description automatically generated">
            <a:extLst>
              <a:ext uri="{FF2B5EF4-FFF2-40B4-BE49-F238E27FC236}">
                <a16:creationId xmlns:a16="http://schemas.microsoft.com/office/drawing/2014/main" id="{42DD5117-719E-43CC-8D57-DC61FF9BE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2" y="1838969"/>
            <a:ext cx="3762375" cy="427672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460518-08CB-4DC6-9BCF-90F0AA2C74D7}"/>
              </a:ext>
            </a:extLst>
          </p:cNvPr>
          <p:cNvSpPr txBox="1"/>
          <p:nvPr/>
        </p:nvSpPr>
        <p:spPr>
          <a:xfrm>
            <a:off x="6685005" y="6421664"/>
            <a:ext cx="5377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4811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is a convolution</a:t>
            </a:r>
            <a:endParaRPr lang="en-GB" sz="1800" kern="0" dirty="0"/>
          </a:p>
        </p:txBody>
      </p:sp>
      <p:pic>
        <p:nvPicPr>
          <p:cNvPr id="9" name="Picture 8" descr="A screenshot of a grid&#10;&#10;AI-generated content may be incorrect.">
            <a:extLst>
              <a:ext uri="{FF2B5EF4-FFF2-40B4-BE49-F238E27FC236}">
                <a16:creationId xmlns:a16="http://schemas.microsoft.com/office/drawing/2014/main" id="{662CBDE9-542A-83C6-DF49-3D54E1EA6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26" y="1482220"/>
            <a:ext cx="7772400" cy="453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EE1D-0C83-A343-AD2C-D9F27D71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75780"/>
            <a:ext cx="5493328" cy="150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4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Convolution layers</a:t>
            </a:r>
            <a:endParaRPr lang="en-GB" sz="1800" kern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4DFCD-58F4-4B07-B0A6-C8EDB8DC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6"/>
            <a:ext cx="4994186" cy="46060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 convolutional neural network is a NN with one or more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convolution layers</a:t>
            </a:r>
          </a:p>
          <a:p>
            <a:pPr>
              <a:lnSpc>
                <a:spcPct val="11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 parameters / weights in a convolution layer are the elements of the filter</a:t>
            </a:r>
          </a:p>
          <a:p>
            <a:pPr>
              <a:lnSpc>
                <a:spcPct val="11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 filter is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learnt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by the network!</a:t>
            </a:r>
          </a:p>
          <a:p>
            <a:pPr>
              <a:lnSpc>
                <a:spcPct val="110000"/>
              </a:lnSpc>
            </a:pPr>
            <a:endParaRPr lang="en-NL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6E821-DB10-4377-B7C4-5D199A3A7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41"/>
          <a:stretch/>
        </p:blipFill>
        <p:spPr>
          <a:xfrm>
            <a:off x="6984363" y="1491655"/>
            <a:ext cx="3889762" cy="44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1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Pooling layer</a:t>
            </a:r>
            <a:endParaRPr lang="en-GB" sz="1800" kern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4DFCD-58F4-4B07-B0A6-C8EDB8DC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6"/>
            <a:ext cx="4994186" cy="46060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Convolution layers are usually followed by a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pooling layer</a:t>
            </a:r>
          </a:p>
          <a:p>
            <a:pPr>
              <a:lnSpc>
                <a:spcPct val="11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Reduces dimensionality</a:t>
            </a: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Location invariance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: Robustness against pixel shift / small rotations</a:t>
            </a: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Max pool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most common</a:t>
            </a:r>
          </a:p>
          <a:p>
            <a:pPr>
              <a:lnSpc>
                <a:spcPct val="110000"/>
              </a:lnSpc>
            </a:pPr>
            <a:endParaRPr lang="en-NL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6E821-DB10-4377-B7C4-5D199A3A7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34"/>
          <a:stretch/>
        </p:blipFill>
        <p:spPr>
          <a:xfrm>
            <a:off x="6146160" y="1355730"/>
            <a:ext cx="5207637" cy="44486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AE4E50-E969-4A43-8264-BCBEF03B3371}"/>
              </a:ext>
            </a:extLst>
          </p:cNvPr>
          <p:cNvSpPr/>
          <p:nvPr/>
        </p:nvSpPr>
        <p:spPr>
          <a:xfrm>
            <a:off x="10997514" y="1445741"/>
            <a:ext cx="902043" cy="1099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F1B59-ADD8-4E84-A843-F3AFE4FBCA32}"/>
              </a:ext>
            </a:extLst>
          </p:cNvPr>
          <p:cNvSpPr/>
          <p:nvPr/>
        </p:nvSpPr>
        <p:spPr>
          <a:xfrm>
            <a:off x="11140346" y="1568215"/>
            <a:ext cx="902043" cy="1099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9CF73D-1AC2-405B-BC1F-17D17D452748}"/>
              </a:ext>
            </a:extLst>
          </p:cNvPr>
          <p:cNvSpPr/>
          <p:nvPr/>
        </p:nvSpPr>
        <p:spPr>
          <a:xfrm>
            <a:off x="11235444" y="1690689"/>
            <a:ext cx="902043" cy="1099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B2E3BD-9A0A-4882-9A70-085536155C3B}"/>
              </a:ext>
            </a:extLst>
          </p:cNvPr>
          <p:cNvSpPr/>
          <p:nvPr/>
        </p:nvSpPr>
        <p:spPr>
          <a:xfrm>
            <a:off x="11140346" y="3517685"/>
            <a:ext cx="902043" cy="1099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448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Pooling layer</a:t>
            </a:r>
            <a:endParaRPr lang="en-GB" sz="18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D18EF-358D-41C1-BD05-C7DF51D3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2517651"/>
            <a:ext cx="7192379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4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Architecture of a CNN</a:t>
            </a:r>
            <a:endParaRPr lang="en-GB" sz="18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C5A35-D0C3-4D10-AC5E-53BDB040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1781106"/>
            <a:ext cx="11353797" cy="44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5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Large Language Models</a:t>
            </a:r>
            <a:endParaRPr lang="en-GB" sz="24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0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nce Upon a Time | Disney Wiki | Fandom">
            <a:extLst>
              <a:ext uri="{FF2B5EF4-FFF2-40B4-BE49-F238E27FC236}">
                <a16:creationId xmlns:a16="http://schemas.microsoft.com/office/drawing/2014/main" id="{3FE24D44-7784-B630-9DA4-88DFBCA78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5" r="19071" b="1"/>
          <a:stretch/>
        </p:blipFill>
        <p:spPr bwMode="auto"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/>
          </a:solidFill>
        </p:spPr>
      </p:pic>
      <p:pic>
        <p:nvPicPr>
          <p:cNvPr id="4" name="Picture 3" descr="A group of cartoon characters&#10;&#10;Description automatically generated">
            <a:extLst>
              <a:ext uri="{FF2B5EF4-FFF2-40B4-BE49-F238E27FC236}">
                <a16:creationId xmlns:a16="http://schemas.microsoft.com/office/drawing/2014/main" id="{4D595AA7-780B-9937-D720-AF6406402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98" r="22021" b="-2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934752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FCEAFF-1A47-1B31-C8B1-8B91C0366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905" y="592420"/>
            <a:ext cx="8908015" cy="843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Transformers!</a:t>
            </a:r>
          </a:p>
        </p:txBody>
      </p:sp>
      <p:pic>
        <p:nvPicPr>
          <p:cNvPr id="3" name="Picture 2" descr="Transformers: Rise of the Beasts - Pathé Thuis">
            <a:extLst>
              <a:ext uri="{FF2B5EF4-FFF2-40B4-BE49-F238E27FC236}">
                <a16:creationId xmlns:a16="http://schemas.microsoft.com/office/drawing/2014/main" id="{3491D2C4-6FA5-2572-5EB7-CF45EAB9E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9235" y="1500029"/>
            <a:ext cx="9078686" cy="510676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164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lecture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Neural networks 2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Convolutional neural networks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State-of-the-art methods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51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FCEAFF-1A47-1B31-C8B1-8B91C0366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905" y="592420"/>
            <a:ext cx="8908015" cy="843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Large Language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6CC69-3522-B052-86F2-1C7A8413D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95" y="2011607"/>
            <a:ext cx="10874904" cy="35038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F8FB0D-D4E4-7CED-762A-76E976638814}"/>
              </a:ext>
            </a:extLst>
          </p:cNvPr>
          <p:cNvSpPr txBox="1">
            <a:spLocks/>
          </p:cNvSpPr>
          <p:nvPr/>
        </p:nvSpPr>
        <p:spPr>
          <a:xfrm>
            <a:off x="3440317" y="2391738"/>
            <a:ext cx="8908015" cy="843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spcBef>
                <a:spcPct val="0"/>
              </a:spcBef>
            </a:pPr>
            <a:r>
              <a:rPr lang="en-GB" sz="3200" kern="0" dirty="0">
                <a:solidFill>
                  <a:schemeClr val="bg2">
                    <a:lumMod val="25000"/>
                  </a:schemeClr>
                </a:solidFill>
                <a:latin typeface="Fira Sans" pitchFamily="34"/>
                <a:ea typeface="Fira Code" pitchFamily="49"/>
                <a:cs typeface="Open Sans" panose="020B0606030504020204" pitchFamily="34" charset="0"/>
              </a:rPr>
              <a:t>ChatGPT4o</a:t>
            </a:r>
          </a:p>
        </p:txBody>
      </p:sp>
    </p:spTree>
    <p:extLst>
      <p:ext uri="{BB962C8B-B14F-4D97-AF65-F5344CB8AC3E}">
        <p14:creationId xmlns:p14="http://schemas.microsoft.com/office/powerpoint/2010/main" val="185670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B49425-DF43-6E73-7F9A-046F0C2F09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108" y="61674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Transformers!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082" name="Picture 10" descr="Optimize Transformer Model Inference on Intel® Processors">
            <a:extLst>
              <a:ext uri="{FF2B5EF4-FFF2-40B4-BE49-F238E27FC236}">
                <a16:creationId xmlns:a16="http://schemas.microsoft.com/office/drawing/2014/main" id="{19A8914C-E186-F78E-2D32-BD2F8C66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3" y="1306286"/>
            <a:ext cx="4005461" cy="54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9431B3-1C59-6BCC-DA0C-319FDCB94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77" y="3957077"/>
            <a:ext cx="8024723" cy="2762736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56959B4-8C1E-BE49-B443-9F16B20DA837}"/>
              </a:ext>
            </a:extLst>
          </p:cNvPr>
          <p:cNvGraphicFramePr/>
          <p:nvPr/>
        </p:nvGraphicFramePr>
        <p:xfrm>
          <a:off x="5099243" y="1508636"/>
          <a:ext cx="6160789" cy="2004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7486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802" y="445789"/>
            <a:ext cx="10760054" cy="1228299"/>
          </a:xfrm>
        </p:spPr>
        <p:txBody>
          <a:bodyPr>
            <a:normAutofit fontScale="90000"/>
          </a:bodyPr>
          <a:lstStyle/>
          <a:p>
            <a:r>
              <a:rPr lang="sv-SE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Transformer foundation models:</a:t>
            </a:r>
            <a:br>
              <a:rPr lang="sv-SE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sv-SE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BERT, GPT, BART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/>
          </a:bodyPr>
          <a:lstStyle/>
          <a:p>
            <a:r>
              <a:rPr lang="en-US" sz="1900" b="1" i="0" u="none" strike="noStrike" baseline="0">
                <a:latin typeface="OpenSans-Regular"/>
              </a:rPr>
              <a:t>BERT</a:t>
            </a:r>
            <a:r>
              <a:rPr lang="en-US" sz="1900" b="0" i="0" u="none" strike="noStrike" baseline="0">
                <a:latin typeface="OpenSans-Regular"/>
              </a:rPr>
              <a:t>: </a:t>
            </a:r>
            <a:r>
              <a:rPr lang="en-US" sz="1900" b="1" i="0" u="none" strike="noStrike" baseline="0">
                <a:latin typeface="OpenSans-Bold"/>
              </a:rPr>
              <a:t>B</a:t>
            </a:r>
            <a:r>
              <a:rPr lang="en-US" sz="1900" b="0" i="0" u="none" strike="noStrike" baseline="0">
                <a:latin typeface="OpenSans-Regular"/>
              </a:rPr>
              <a:t>idirectional </a:t>
            </a:r>
            <a:r>
              <a:rPr lang="en-US" sz="1900" b="1" i="0" u="none" strike="noStrike" baseline="0">
                <a:latin typeface="OpenSans-Bold"/>
              </a:rPr>
              <a:t>E</a:t>
            </a:r>
            <a:r>
              <a:rPr lang="en-US" sz="1900" b="0" i="0" u="none" strike="noStrike" baseline="0">
                <a:latin typeface="OpenSans-Regular"/>
              </a:rPr>
              <a:t>ncoder </a:t>
            </a:r>
            <a:r>
              <a:rPr lang="en-US" sz="1900" b="1" i="0" u="none" strike="noStrike" baseline="0">
                <a:latin typeface="OpenSans-Bold"/>
              </a:rPr>
              <a:t>R</a:t>
            </a:r>
            <a:r>
              <a:rPr lang="en-US" sz="1900" b="0" i="0" u="none" strike="noStrike" baseline="0">
                <a:latin typeface="OpenSans-Regular"/>
              </a:rPr>
              <a:t>epresentations from </a:t>
            </a:r>
            <a:r>
              <a:rPr lang="en-US" sz="1900" b="1" i="0" u="none" strike="noStrike" baseline="0">
                <a:latin typeface="OpenSans-Bold"/>
              </a:rPr>
              <a:t>T</a:t>
            </a:r>
            <a:r>
              <a:rPr lang="en-US" sz="1900" b="0" i="0" u="none" strike="noStrike" baseline="0">
                <a:latin typeface="OpenSans-Regular"/>
              </a:rPr>
              <a:t>ransformers. </a:t>
            </a:r>
          </a:p>
          <a:p>
            <a:pPr lvl="1"/>
            <a:r>
              <a:rPr lang="en-US" sz="1900" b="0" i="1" u="none" strike="noStrike" baseline="0">
                <a:latin typeface="OpenSans-Italic"/>
              </a:rPr>
              <a:t>Masked word prediction, text representation</a:t>
            </a:r>
          </a:p>
          <a:p>
            <a:r>
              <a:rPr lang="en-US" sz="1900" b="1" i="0" u="none" strike="noStrike" baseline="0">
                <a:latin typeface="OpenSans-Regular"/>
              </a:rPr>
              <a:t>GPT</a:t>
            </a:r>
            <a:r>
              <a:rPr lang="en-US" sz="1900" b="0" i="0" u="none" strike="noStrike" baseline="0">
                <a:latin typeface="OpenSans-Regular"/>
              </a:rPr>
              <a:t>: </a:t>
            </a:r>
            <a:r>
              <a:rPr lang="en-US" sz="1900" b="1" i="0" u="none" strike="noStrike" baseline="0">
                <a:latin typeface="OpenSans-Bold"/>
              </a:rPr>
              <a:t>G</a:t>
            </a:r>
            <a:r>
              <a:rPr lang="en-US" sz="1900" b="0" i="0" u="none" strike="noStrike" baseline="0">
                <a:latin typeface="OpenSans-Regular"/>
              </a:rPr>
              <a:t>enerative </a:t>
            </a:r>
            <a:r>
              <a:rPr lang="en-US" sz="1900" b="1" i="0" u="none" strike="noStrike" baseline="0">
                <a:latin typeface="OpenSans-Bold"/>
              </a:rPr>
              <a:t>P</a:t>
            </a:r>
            <a:r>
              <a:rPr lang="en-US" sz="1900" b="0" i="0" u="none" strike="noStrike" baseline="0">
                <a:latin typeface="OpenSans-Regular"/>
              </a:rPr>
              <a:t>re-trained </a:t>
            </a:r>
            <a:r>
              <a:rPr lang="en-US" sz="1900" b="1" i="0" u="none" strike="noStrike" baseline="0">
                <a:latin typeface="OpenSans-Bold"/>
              </a:rPr>
              <a:t>T</a:t>
            </a:r>
            <a:r>
              <a:rPr lang="en-US" sz="1900" b="0" i="0" u="none" strike="noStrike" baseline="0">
                <a:latin typeface="OpenSans-Regular"/>
              </a:rPr>
              <a:t>ransformer. </a:t>
            </a:r>
          </a:p>
          <a:p>
            <a:pPr lvl="1"/>
            <a:r>
              <a:rPr lang="en-US" sz="1900" b="0" i="1" u="none" strike="noStrike" baseline="0">
                <a:latin typeface="OpenSans-Italic"/>
              </a:rPr>
              <a:t>Next word prediction, text generation, chat</a:t>
            </a:r>
          </a:p>
          <a:p>
            <a:r>
              <a:rPr lang="en-US" sz="1900" b="1" i="0" u="none" strike="noStrike" baseline="0">
                <a:latin typeface="OpenSans-Regular"/>
              </a:rPr>
              <a:t>BART</a:t>
            </a:r>
            <a:r>
              <a:rPr lang="en-US" sz="1900" b="0" i="0" u="none" strike="noStrike" baseline="0">
                <a:latin typeface="OpenSans-Regular"/>
              </a:rPr>
              <a:t> = “BERT+GPT”: </a:t>
            </a:r>
            <a:r>
              <a:rPr lang="en-US" sz="1900" b="1" i="0" u="none" strike="noStrike" baseline="0">
                <a:latin typeface="OpenSans-Bold"/>
              </a:rPr>
              <a:t>B</a:t>
            </a:r>
            <a:r>
              <a:rPr lang="en-US" sz="1900" b="0" i="0" u="none" strike="noStrike" baseline="0">
                <a:latin typeface="OpenSans-Regular"/>
              </a:rPr>
              <a:t>idirectional encoder and </a:t>
            </a:r>
            <a:r>
              <a:rPr lang="en-US" sz="1900" b="1" i="0" u="none" strike="noStrike" baseline="0">
                <a:latin typeface="OpenSans-Bold"/>
              </a:rPr>
              <a:t>A</a:t>
            </a:r>
            <a:r>
              <a:rPr lang="en-US" sz="1900" b="0" i="0" u="none" strike="noStrike" baseline="0">
                <a:latin typeface="OpenSans-Regular"/>
              </a:rPr>
              <a:t>uto-</a:t>
            </a:r>
            <a:r>
              <a:rPr lang="en-US" sz="1900" b="1" i="0" u="none" strike="noStrike" baseline="0">
                <a:latin typeface="OpenSans-Bold"/>
              </a:rPr>
              <a:t>R</a:t>
            </a:r>
            <a:r>
              <a:rPr lang="en-US" sz="1900" b="0" i="0" u="none" strike="noStrike" baseline="0">
                <a:latin typeface="OpenSans-Regular"/>
              </a:rPr>
              <a:t>egressive decoder </a:t>
            </a:r>
            <a:r>
              <a:rPr lang="en-US" sz="1900" b="1" i="0" u="none" strike="noStrike" baseline="0">
                <a:latin typeface="OpenSans-Bold"/>
              </a:rPr>
              <a:t>T</a:t>
            </a:r>
            <a:r>
              <a:rPr lang="en-US" sz="1900" b="0" i="0" u="none" strike="noStrike" baseline="0">
                <a:latin typeface="OpenSans-Regular"/>
              </a:rPr>
              <a:t>ransformers. </a:t>
            </a:r>
          </a:p>
          <a:p>
            <a:pPr lvl="1"/>
            <a:r>
              <a:rPr lang="en-US" sz="1900" b="0" i="1" u="none" strike="noStrike" baseline="0">
                <a:latin typeface="OpenSans-Italic"/>
              </a:rPr>
              <a:t>Noised text reconstruction, summarization, translation, spelling correction</a:t>
            </a:r>
            <a:endParaRPr lang="en-GB" sz="1900">
              <a:latin typeface="Fira Sans" pitchFamily="34"/>
            </a:endParaRPr>
          </a:p>
        </p:txBody>
      </p:sp>
      <p:pic>
        <p:nvPicPr>
          <p:cNvPr id="5122" name="Picture 2" descr="A schematic comparison of BART with BERT and GPT. [72] input... | Download  Scientific Diagram">
            <a:extLst>
              <a:ext uri="{FF2B5EF4-FFF2-40B4-BE49-F238E27FC236}">
                <a16:creationId xmlns:a16="http://schemas.microsoft.com/office/drawing/2014/main" id="{4309DE0F-5F2E-648D-8422-7B47CA8E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650" y="2652301"/>
            <a:ext cx="5178206" cy="31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676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5B7544-9339-CFAE-4C2F-CD8CFE351245}"/>
              </a:ext>
            </a:extLst>
          </p:cNvPr>
          <p:cNvSpPr txBox="1"/>
          <p:nvPr/>
        </p:nvSpPr>
        <p:spPr>
          <a:xfrm>
            <a:off x="1008529" y="6131859"/>
            <a:ext cx="781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 the Opportunities and Risks of Foundation Models by </a:t>
            </a:r>
            <a:r>
              <a:rPr lang="en-GB" dirty="0" err="1"/>
              <a:t>Bommasani</a:t>
            </a:r>
            <a:r>
              <a:rPr lang="en-GB" dirty="0"/>
              <a:t> et al. 2022</a:t>
            </a:r>
          </a:p>
          <a:p>
            <a:r>
              <a:rPr lang="en-GB" dirty="0">
                <a:hlinkClick r:id="rId2"/>
              </a:rPr>
              <a:t>https://arxiv.org/pdf/2108.07258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21E90-63DC-FC72-8120-49D6CB836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00" y="742447"/>
            <a:ext cx="9342348" cy="24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8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CAE7-750D-4E61-A150-7A39DAAD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838F9-1F2F-C9E2-0C4D-F0F680FB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6083"/>
            <a:ext cx="10512547" cy="43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82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DE6B-3C78-B010-F769-975A9F24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6154-9C2F-FBAA-DC77-66E58708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D347A-71E2-2F4F-8A13-617777F2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18" y="1487777"/>
            <a:ext cx="7772400" cy="43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58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9C980-8B7D-4C12-B074-3879C84E2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BAA6-CD89-BC3A-37D4-B87EA693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76BF5-1DEA-34F1-4439-866AF639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71" y="1350091"/>
            <a:ext cx="6113929" cy="539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56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149CC-F6C0-D263-6F47-AEBE1AE7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36FD-66CA-E062-D9E4-098D75D0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86F45-1B5C-2035-47C4-B7BF1DD2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2698"/>
            <a:ext cx="7772400" cy="47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42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D83E-BC84-5CE6-86E0-CA6200118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F588-39A1-C960-E034-EDB93933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CF2D0-6897-8C99-21CF-4F1D9772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7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59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9457-1D66-D0DA-2A7E-473DDF77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09EB-B0FF-3D27-C3E4-53C33AF6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6D4C8-BD76-2320-F254-79F10DDF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3" y="1536762"/>
            <a:ext cx="9684905" cy="4581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5A40B-7E3F-BB1E-3F72-E629B28560DC}"/>
              </a:ext>
            </a:extLst>
          </p:cNvPr>
          <p:cNvSpPr txBox="1"/>
          <p:nvPr/>
        </p:nvSpPr>
        <p:spPr>
          <a:xfrm>
            <a:off x="838200" y="6303863"/>
            <a:ext cx="609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Kianté Brantley: https://xkianteb.github.io</a:t>
            </a:r>
          </a:p>
        </p:txBody>
      </p:sp>
    </p:spTree>
    <p:extLst>
      <p:ext uri="{BB962C8B-B14F-4D97-AF65-F5344CB8AC3E}">
        <p14:creationId xmlns:p14="http://schemas.microsoft.com/office/powerpoint/2010/main" val="183681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87C44-1664-8C07-7392-D48EB4F3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8FD8-5529-C977-E875-BD3E07326B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 process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C9174-7481-66FE-E7F0-477866F0B40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092884-3A5D-182D-5054-07D0ABD9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1355904"/>
            <a:ext cx="9291637" cy="53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76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4C872-25AB-DAD8-CC73-B2B2B56EE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DFF5-355E-0B43-E89C-01E3D408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6E7342-222A-2614-B251-6F2E4942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786" y="1845426"/>
            <a:ext cx="8357375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31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D33D8-63B0-125C-8B0C-EDECD3B5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419-4F7F-5A0C-2B88-457DE5F6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4000" b="1" kern="0" dirty="0">
                <a:latin typeface="Fira Sans" pitchFamily="34"/>
                <a:ea typeface="Fira Code" pitchFamily="49"/>
                <a:cs typeface="Open Sans" panose="020B0606030504020204" pitchFamily="34" charset="0"/>
              </a:rPr>
              <a:t>Foundational Models</a:t>
            </a:r>
            <a:endParaRPr lang="en-NL" sz="4000" b="1" kern="0" dirty="0">
              <a:latin typeface="Fira Sans" pitchFamily="34"/>
              <a:ea typeface="Fira Code" pitchFamily="49"/>
              <a:cs typeface="Open Sans" panose="020B0606030504020204" pitchFamily="34" charset="0"/>
            </a:endParaRP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04DCE83-2D82-DA93-96FF-0B2E9D8A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4601"/>
            <a:ext cx="10512547" cy="373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DCF81-AF5B-F244-92A5-9D29C2D46E7C}"/>
              </a:ext>
            </a:extLst>
          </p:cNvPr>
          <p:cNvSpPr txBox="1"/>
          <p:nvPr/>
        </p:nvSpPr>
        <p:spPr>
          <a:xfrm>
            <a:off x="346262" y="6274166"/>
            <a:ext cx="64041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000" dirty="0"/>
              <a:t>https://www.reddit.com/r/ChatGPT/comments/17h0hyr/i_made_a_site_where_you_can_ask_the_same_question/</a:t>
            </a:r>
          </a:p>
        </p:txBody>
      </p:sp>
    </p:spTree>
    <p:extLst>
      <p:ext uri="{BB962C8B-B14F-4D97-AF65-F5344CB8AC3E}">
        <p14:creationId xmlns:p14="http://schemas.microsoft.com/office/powerpoint/2010/main" val="380555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51D39-9F0A-9040-FD6E-BA77D533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220D-CEE1-7681-5E7F-00411913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4000" b="1" kern="0" dirty="0">
                <a:latin typeface="Fira Sans" pitchFamily="34"/>
                <a:ea typeface="Fira Code" pitchFamily="49"/>
                <a:cs typeface="Open Sans" panose="020B0606030504020204" pitchFamily="34" charset="0"/>
              </a:rPr>
              <a:t>Foundational Models: Problems</a:t>
            </a:r>
            <a:endParaRPr lang="en-NL" sz="4000" b="1" kern="0" dirty="0">
              <a:latin typeface="Fira Sans" pitchFamily="34"/>
              <a:ea typeface="Fira Code" pitchFamily="49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C6C98-4886-BABC-E470-D60AD5FB725D}"/>
              </a:ext>
            </a:extLst>
          </p:cNvPr>
          <p:cNvSpPr txBox="1"/>
          <p:nvPr/>
        </p:nvSpPr>
        <p:spPr>
          <a:xfrm>
            <a:off x="1828800" y="1997839"/>
            <a:ext cx="6898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“</a:t>
            </a:r>
            <a:r>
              <a:rPr lang="en-GB" sz="2400" dirty="0">
                <a:solidFill>
                  <a:srgbClr val="E6000E"/>
                </a:solidFill>
                <a:effectLst/>
                <a:latin typeface="Helvetica Neue" panose="02000503000000020004" pitchFamily="2" charset="0"/>
              </a:rPr>
              <a:t>Making language models bigger does not</a:t>
            </a:r>
          </a:p>
          <a:p>
            <a:pPr>
              <a:buNone/>
            </a:pPr>
            <a:r>
              <a:rPr lang="en-GB" sz="2400" dirty="0">
                <a:solidFill>
                  <a:srgbClr val="E6000E"/>
                </a:solidFill>
                <a:effectLst/>
                <a:latin typeface="Helvetica Neue" panose="02000503000000020004" pitchFamily="2" charset="0"/>
              </a:rPr>
              <a:t>inherently make them better at following a user’s</a:t>
            </a:r>
          </a:p>
          <a:p>
            <a:pPr>
              <a:buNone/>
            </a:pPr>
            <a:r>
              <a:rPr lang="en-GB" sz="2400" dirty="0">
                <a:solidFill>
                  <a:srgbClr val="E6000E"/>
                </a:solidFill>
                <a:effectLst/>
                <a:latin typeface="Helvetica Neue" panose="02000503000000020004" pitchFamily="2" charset="0"/>
              </a:rPr>
              <a:t>intent.</a:t>
            </a: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For example, large language models can</a:t>
            </a:r>
          </a:p>
          <a:p>
            <a:pPr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generate outputs that are untruthful, toxic, or</a:t>
            </a:r>
          </a:p>
          <a:p>
            <a:pPr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simply not helpful to the user. In other words,</a:t>
            </a:r>
          </a:p>
          <a:p>
            <a:pPr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these models are not aligned with their users.”</a:t>
            </a:r>
          </a:p>
          <a:p>
            <a:pPr>
              <a:buNone/>
            </a:pPr>
            <a:endParaRPr lang="en-GB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algn="r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Long Ouyang et al.</a:t>
            </a:r>
          </a:p>
          <a:p>
            <a:pPr algn="r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Training language models to follow</a:t>
            </a:r>
          </a:p>
          <a:p>
            <a:pPr algn="r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instructions with human feedback</a:t>
            </a:r>
          </a:p>
          <a:p>
            <a:pPr algn="r"/>
            <a:r>
              <a:rPr lang="en-GB" sz="24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OpenAI 2022</a:t>
            </a:r>
            <a:endParaRPr lang="en-GB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00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E852C-A8A5-ED56-C3A6-25F7B38C8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37F9-864C-891B-0698-CA3BBB6A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4000" b="1" kern="0" dirty="0">
                <a:latin typeface="Fira Sans" pitchFamily="34"/>
                <a:ea typeface="Fira Code" pitchFamily="49"/>
                <a:cs typeface="Open Sans" panose="020B0606030504020204" pitchFamily="34" charset="0"/>
              </a:rPr>
              <a:t>Foundational Models: improvements</a:t>
            </a:r>
            <a:endParaRPr lang="en-NL" sz="4000" b="1" kern="0" dirty="0">
              <a:latin typeface="Fira Sans" pitchFamily="34"/>
              <a:ea typeface="Fira Code" pitchFamily="49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D13E3-9513-F5E3-A077-1693498E5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90688"/>
            <a:ext cx="7772400" cy="4025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61ADC-3069-4AB5-7005-FEC51ECE6712}"/>
              </a:ext>
            </a:extLst>
          </p:cNvPr>
          <p:cNvSpPr txBox="1"/>
          <p:nvPr/>
        </p:nvSpPr>
        <p:spPr>
          <a:xfrm>
            <a:off x="561414" y="6026864"/>
            <a:ext cx="6525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effectLst/>
                <a:latin typeface="Times"/>
              </a:rPr>
              <a:t>Training language models to follow instructions with human feedback Ouyang et al. 2022</a:t>
            </a:r>
          </a:p>
        </p:txBody>
      </p:sp>
    </p:spTree>
    <p:extLst>
      <p:ext uri="{BB962C8B-B14F-4D97-AF65-F5344CB8AC3E}">
        <p14:creationId xmlns:p14="http://schemas.microsoft.com/office/powerpoint/2010/main" val="265555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FA2C5-AEDB-8242-3392-0A1A719E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6CD9-FD42-6F8C-E33C-9156067C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4000" b="1" kern="0" dirty="0">
                <a:latin typeface="Fira Sans" pitchFamily="34"/>
                <a:ea typeface="Fira Code" pitchFamily="49"/>
                <a:cs typeface="Open Sans" panose="020B0606030504020204" pitchFamily="34" charset="0"/>
              </a:rPr>
              <a:t>Foundational Models: improvements</a:t>
            </a:r>
            <a:endParaRPr lang="en-NL" sz="4000" b="1" kern="0" dirty="0">
              <a:latin typeface="Fira Sans" pitchFamily="34"/>
              <a:ea typeface="Fira Code" pitchFamily="49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9B6E5-9601-D740-EE8C-0136F0C4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5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97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02582-8E95-BE02-0516-9223BDA37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0D33-5F0F-4DFD-E522-80B032B2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4000" b="1" kern="0" dirty="0">
                <a:latin typeface="Fira Sans" pitchFamily="34"/>
                <a:ea typeface="Fira Code" pitchFamily="49"/>
                <a:cs typeface="Open Sans" panose="020B0606030504020204" pitchFamily="34" charset="0"/>
              </a:rPr>
              <a:t>Foundational Models: improvements</a:t>
            </a:r>
            <a:endParaRPr lang="en-NL" sz="4000" b="1" kern="0" dirty="0">
              <a:latin typeface="Fira Sans" pitchFamily="34"/>
              <a:ea typeface="Fira Code" pitchFamily="49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E6883-96BD-96BA-33FD-0A90FE25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9" y="1577218"/>
            <a:ext cx="7442317" cy="48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02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B49425-DF43-6E73-7F9A-046F0C2F09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108" y="61674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Dutch language models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81D94-72D2-DD99-2B4E-6C08CB23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42" y="1522326"/>
            <a:ext cx="5267258" cy="4974633"/>
          </a:xfrm>
          <a:prstGeom prst="rect">
            <a:avLst/>
          </a:prstGeom>
        </p:spPr>
      </p:pic>
      <p:pic>
        <p:nvPicPr>
          <p:cNvPr id="10242" name="Picture 2" descr="RobBERT's performance on smaller datasets">
            <a:extLst>
              <a:ext uri="{FF2B5EF4-FFF2-40B4-BE49-F238E27FC236}">
                <a16:creationId xmlns:a16="http://schemas.microsoft.com/office/drawing/2014/main" id="{754631BF-314E-5253-9214-8D62D82D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05" y="2235758"/>
            <a:ext cx="5742632" cy="382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829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Neural networks are popular methods especially for text mining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Feed-forward &amp; RNN &amp; CNN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RNN works better for text data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Large Language Models such as GPT are based on RNN and attention deep learning layer.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0287-4A27-40E6-8622-7DD33A581F2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339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 7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44D2-268D-4B0D-A054-F46B0FD6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Introduction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Why should we learn this?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State-of-the-art performance on various tasks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prediction (your phone’s keyboard)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mining 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Forecasting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Spam filtering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Compression (dimension reduction)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generation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Translation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…</a:t>
            </a:r>
          </a:p>
          <a:p>
            <a:pPr lvl="1"/>
            <a:endParaRPr lang="en-GB" sz="2800" dirty="0">
              <a:solidFill>
                <a:srgbClr val="404040"/>
              </a:solidFill>
              <a:latin typeface="Fira Sans" pitchFamily="34"/>
            </a:endParaRPr>
          </a:p>
          <a:p>
            <a:pPr lvl="1"/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6494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Feed-forward neural networks</a:t>
            </a:r>
            <a:endParaRPr lang="en-GB" sz="1800" kern="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BFF40F-7343-4248-BD40-3279F6961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6706" y="1825625"/>
            <a:ext cx="4518587" cy="4351338"/>
          </a:xfrm>
        </p:spPr>
      </p:pic>
    </p:spTree>
    <p:extLst>
      <p:ext uri="{BB962C8B-B14F-4D97-AF65-F5344CB8AC3E}">
        <p14:creationId xmlns:p14="http://schemas.microsoft.com/office/powerpoint/2010/main" val="89612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2D201-0B2D-370D-54CE-B891D131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A8C7-F575-E1E6-E9F2-84D9FEA522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Simple recurrent network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33569-9277-EA1B-0A39-84B727FD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688668"/>
            <a:ext cx="6719890" cy="2294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4F6796-0F91-045C-5B9C-C3B2316A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49" y="4022124"/>
            <a:ext cx="6719889" cy="25882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32F49-1723-5E21-4D26-C67672EAF47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9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AE8BD-2126-B157-1A92-AA2C118D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F8494-037D-2FCB-FCE8-AE20EEAF029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Recurrent neural network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42B35-7D47-B45E-B9FE-856B7E8C60B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Introduction to Recurrent Neural Networks - GeeksforGeeks">
            <a:extLst>
              <a:ext uri="{FF2B5EF4-FFF2-40B4-BE49-F238E27FC236}">
                <a16:creationId xmlns:a16="http://schemas.microsoft.com/office/drawing/2014/main" id="{F4FC9E82-6B31-94A1-426B-EBE5D1D0B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5"/>
          <a:stretch>
            <a:fillRect/>
          </a:stretch>
        </p:blipFill>
        <p:spPr bwMode="auto">
          <a:xfrm>
            <a:off x="1016000" y="1993899"/>
            <a:ext cx="10160000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15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Convolutional Neural Networks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161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540</Words>
  <Application>Microsoft Macintosh PowerPoint</Application>
  <PresentationFormat>Widescreen</PresentationFormat>
  <Paragraphs>107</Paragraphs>
  <Slides>39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Calibri</vt:lpstr>
      <vt:lpstr>Times</vt:lpstr>
      <vt:lpstr>OpenSans-Bold</vt:lpstr>
      <vt:lpstr>plusjakartasans</vt:lpstr>
      <vt:lpstr>Helvetica Neue</vt:lpstr>
      <vt:lpstr>Calibri Light</vt:lpstr>
      <vt:lpstr>OpenSans-Regular</vt:lpstr>
      <vt:lpstr>Arial</vt:lpstr>
      <vt:lpstr>Fira Sans</vt:lpstr>
      <vt:lpstr>OpenSans-Italic</vt:lpstr>
      <vt:lpstr>Office Theme</vt:lpstr>
      <vt:lpstr>1_Office Theme</vt:lpstr>
      <vt:lpstr>2_Office Theme</vt:lpstr>
      <vt:lpstr>PowerPoint Presentation</vt:lpstr>
      <vt:lpstr>This lecture</vt:lpstr>
      <vt:lpstr>Text mining process</vt:lpstr>
      <vt:lpstr>Introduction</vt:lpstr>
      <vt:lpstr>Why should we learn this?</vt:lpstr>
      <vt:lpstr>Feed-forward neural networks</vt:lpstr>
      <vt:lpstr>Simple recurrent network</vt:lpstr>
      <vt:lpstr>Recurrent neural network</vt:lpstr>
      <vt:lpstr>Convolutional Neural Networks</vt:lpstr>
      <vt:lpstr>What is a convolution</vt:lpstr>
      <vt:lpstr>What is a convolution</vt:lpstr>
      <vt:lpstr>What is a convolution</vt:lpstr>
      <vt:lpstr>Convolution layers</vt:lpstr>
      <vt:lpstr>Pooling layer</vt:lpstr>
      <vt:lpstr>Pooling layer</vt:lpstr>
      <vt:lpstr>Architecture of a CNN</vt:lpstr>
      <vt:lpstr>Large Language Models</vt:lpstr>
      <vt:lpstr>PowerPoint Presentation</vt:lpstr>
      <vt:lpstr>Transformers!</vt:lpstr>
      <vt:lpstr>Large Language Models</vt:lpstr>
      <vt:lpstr>Transformers!</vt:lpstr>
      <vt:lpstr>Transformer foundation models: BERT, GPT, BART</vt:lpstr>
      <vt:lpstr>PowerPoint Presentation</vt:lpstr>
      <vt:lpstr>Foundational Models</vt:lpstr>
      <vt:lpstr>Foundational Models</vt:lpstr>
      <vt:lpstr>Foundational Models</vt:lpstr>
      <vt:lpstr>Foundational Models</vt:lpstr>
      <vt:lpstr>Foundational Models</vt:lpstr>
      <vt:lpstr>Foundational Models</vt:lpstr>
      <vt:lpstr>Foundational Models</vt:lpstr>
      <vt:lpstr>Foundational Models</vt:lpstr>
      <vt:lpstr>Foundational Models: Problems</vt:lpstr>
      <vt:lpstr>Foundational Models: improvements</vt:lpstr>
      <vt:lpstr>Foundational Models: improvements</vt:lpstr>
      <vt:lpstr>Foundational Models: improvements</vt:lpstr>
      <vt:lpstr>Dutch language models</vt:lpstr>
      <vt:lpstr>Conclusion</vt:lpstr>
      <vt:lpstr>Practical 7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Ayoub Bagheri</dc:creator>
  <cp:keywords/>
  <dc:description/>
  <cp:lastModifiedBy>Bagheri, A. (Ayoub)</cp:lastModifiedBy>
  <cp:revision>98</cp:revision>
  <dcterms:created xsi:type="dcterms:W3CDTF">2020-09-17T14:27:00Z</dcterms:created>
  <dcterms:modified xsi:type="dcterms:W3CDTF">2025-07-09T12:03:30Z</dcterms:modified>
  <cp:category/>
</cp:coreProperties>
</file>